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300" r:id="rId4"/>
    <p:sldId id="358" r:id="rId5"/>
    <p:sldId id="301" r:id="rId6"/>
    <p:sldId id="302" r:id="rId7"/>
    <p:sldId id="303" r:id="rId8"/>
    <p:sldId id="350" r:id="rId9"/>
    <p:sldId id="351" r:id="rId10"/>
    <p:sldId id="352" r:id="rId11"/>
    <p:sldId id="353" r:id="rId12"/>
    <p:sldId id="262" r:id="rId13"/>
    <p:sldId id="354" r:id="rId14"/>
    <p:sldId id="355" r:id="rId15"/>
    <p:sldId id="356" r:id="rId16"/>
    <p:sldId id="285" r:id="rId17"/>
    <p:sldId id="450" r:id="rId18"/>
    <p:sldId id="44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cia Stadnyk" initials="TS" lastIdx="17" clrIdx="0">
    <p:extLst>
      <p:ext uri="{19B8F6BF-5375-455C-9EA6-DF929625EA0E}">
        <p15:presenceInfo xmlns:p15="http://schemas.microsoft.com/office/powerpoint/2012/main" userId="S::tricia.stadnyk@ucalgary.ca::d458f24a-4e06-46e3-a208-9eb1a60a9ec2" providerId="AD"/>
      </p:ext>
    </p:extLst>
  </p:cmAuthor>
  <p:cmAuthor id="2" name="Hervé Awoye" initials="HA" lastIdx="5" clrIdx="1">
    <p:extLst>
      <p:ext uri="{19B8F6BF-5375-455C-9EA6-DF929625EA0E}">
        <p15:presenceInfo xmlns:p15="http://schemas.microsoft.com/office/powerpoint/2012/main" userId="5ba78df2116f8e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fif>
</file>

<file path=ppt/media/image13.png>
</file>

<file path=ppt/media/image14.jp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3E201B-52E0-476B-A67C-05AB13D45257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81BB5-F027-44E8-AA48-BBD8C021E85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465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Shape 341"/>
          <p:cNvSpPr txBox="1">
            <a:spLocks noGrp="1"/>
          </p:cNvSpPr>
          <p:nvPr>
            <p:ph type="body" idx="1"/>
          </p:nvPr>
        </p:nvSpPr>
        <p:spPr>
          <a:xfrm>
            <a:off x="914401" y="3257550"/>
            <a:ext cx="7315199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5505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SUMMA solves energy and water balance simultaneously</a:t>
            </a:r>
          </a:p>
          <a:p>
            <a:r>
              <a:rPr lang="en-US" dirty="0"/>
              <a:t>SUMMA provides different options for the main hydrologic processes</a:t>
            </a:r>
          </a:p>
          <a:p>
            <a:r>
              <a:rPr lang="en-US" dirty="0"/>
              <a:t>Numerical solving is cleanly separated from the model equations</a:t>
            </a:r>
          </a:p>
          <a:p>
            <a:r>
              <a:rPr lang="en-US" dirty="0"/>
              <a:t>Spatial</a:t>
            </a:r>
            <a:r>
              <a:rPr lang="en-US" baseline="0" dirty="0"/>
              <a:t> organization is flexible</a:t>
            </a:r>
          </a:p>
          <a:p>
            <a:r>
              <a:rPr lang="en-US" baseline="0" dirty="0"/>
              <a:t>Temporal resolution is a user choice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095AFB-6C5A-44DF-B736-4190BFADFF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44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4298D-0340-49CE-A5B3-F8464A1044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3DB4BF-70D2-4B91-AA27-37375E8CAD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7E8EC-BFDB-4265-A340-2EE586A7B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2DFD9-7E52-43F1-AA81-D578BA9CD8D3}" type="datetime1">
              <a:rPr lang="en-CA" smtClean="0"/>
              <a:t>2020-05-13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07D87-31D7-4F0A-91D1-ED3AA5F38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CAD47-F975-4B84-BEEF-2F4C76875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5315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11DCC-89A4-4979-B1FF-7F518D2E6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9FB67D-593D-4A47-966C-1135A61040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611C0-EAD4-46F2-B4AC-628F03AEF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022DC-2D28-4A7D-A195-61067657E6B7}" type="datetime1">
              <a:rPr lang="en-CA" smtClean="0"/>
              <a:t>2020-05-13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6FCC5-F99A-4983-9265-CD7F9D06D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19BE6-CFB4-4820-874A-427D1E08B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9646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26CE71-6BC7-404C-8A42-AE3FC5C4F7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D98FBB-2619-4BFB-A030-D0694D5045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53DF9-EC1F-4271-A931-4868C2F23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79119-D493-4183-A6E1-9FB7E248086D}" type="datetime1">
              <a:rPr lang="en-CA" smtClean="0"/>
              <a:t>2020-05-13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A4573-503A-450D-8939-5174F3393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ED342-76E4-4B9B-998B-1F893E8AC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5175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653A-AC9D-42E1-A220-77C826ECC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6408-57DA-47A2-94EE-B0563457B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3CBFE-C849-49B2-B2D1-183AE87C5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4085A-8F70-40BB-8054-990BD90F8D80}" type="datetime1">
              <a:rPr lang="en-CA" smtClean="0"/>
              <a:t>2020-05-13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C2CB6-E6DE-4ACB-8D61-E2DEB7D36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9F4F-4542-42FA-8DAC-00EF9FB55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8456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720A7-E9F3-4ECD-A23A-1072F75E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E429B-E086-48AD-8EDE-327B06174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EF663-93A2-4C13-896C-51159CF84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CEDA5-A3CD-423E-B72C-A28D94AAB87B}" type="datetime1">
              <a:rPr lang="en-CA" smtClean="0"/>
              <a:t>2020-05-13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03008-D572-44D9-BC4F-B72E6760D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17701-692B-4D60-8641-D430111B6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8945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FC580-3D46-4BB9-885F-DCB3D89F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489CD-1B8C-4E14-B888-A6884EEF5E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0794BC-F0EF-4011-B989-40D906443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28F3A-C829-444E-A19C-53EB68B7F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0A91-73C3-46E0-9E10-2E89C6FEEF78}" type="datetime1">
              <a:rPr lang="en-CA" smtClean="0"/>
              <a:t>2020-05-13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6CCAAA-AACD-491F-89CA-6C2A53BC9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9C92C1-A018-4B33-A42D-311AAD24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8364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02625-B2D6-421E-8064-C23B759D1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97226-C1CC-4A9A-8B93-051BAB0E65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488B9-7A75-4412-8FEB-5F04E6AA3A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41E8F0-5479-45C6-944A-794A23F8EF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163203-1240-4436-B715-5D66E8B2F0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318EA4-2F1D-497C-84E9-962066587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BD387-A7F2-4BE1-AE55-59D29EABE634}" type="datetime1">
              <a:rPr lang="en-CA" smtClean="0"/>
              <a:t>2020-05-13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BA4183-59F3-47DA-B581-8AFFB2028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4EEA6E-6E15-4288-85B7-CC7282BE8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5398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07EA-FA87-4FFE-B4A1-7FF9322DC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D77123-CFBA-4A7E-8793-ACD537552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F605-F08A-4895-8B1A-F1BB73C201DB}" type="datetime1">
              <a:rPr lang="en-CA" smtClean="0"/>
              <a:t>2020-05-13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974EC1-1A02-48F8-99DA-E6C4F2903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2BA6DD-9E75-460C-BDE5-3A641B36E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1000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97C61-4E30-4D9B-A261-EC6BAA0FE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B9008-D19A-4415-BDE1-CAFBDA7EFDBF}" type="datetime1">
              <a:rPr lang="en-CA" smtClean="0"/>
              <a:t>2020-05-13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7C3E23-2253-40D3-AF80-5614CDED3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1B8630-DBAC-4A72-8C3D-C1A89DAF1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4407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22516-6D60-4895-B704-5CB8B9E48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47871-510B-42E3-9D5E-1FE915F67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E9FFA-B792-4BD4-A2B9-EC291AC9B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B5BDB3-9029-4227-BD95-25B0DA05A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718C-A6B1-4B0C-B7EE-D635075EFD72}" type="datetime1">
              <a:rPr lang="en-CA" smtClean="0"/>
              <a:t>2020-05-13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D721CE-2B39-45C0-8CA3-F0558433C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08B8AB-D1EE-45DB-8725-62E15160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0848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804FF-FD61-4608-A0A7-0F4449569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154FC0-B162-4822-8F66-33EEEBD453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13C45C-162F-4E04-A334-0974D4B7C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2BB1BB-FC66-433F-ADB2-8A750295E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DF43A-3FB3-4107-B646-B05264119CEF}" type="datetime1">
              <a:rPr lang="en-CA" smtClean="0"/>
              <a:t>2020-05-13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0C748-4787-4A38-887C-98FB5E7A7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2852D0-2F37-4972-8903-07692781C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6534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BFB71-2E36-496F-9CC5-622D9050C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6924DF-BC89-47FD-BA28-860B806B5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03374-49B6-4D3F-B6D9-B2B7A7DB44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577-6C06-42C1-832E-DB1FA99E5658}" type="datetime1">
              <a:rPr lang="en-CA" smtClean="0"/>
              <a:t>2020-05-13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E56C3-7C24-4F8C-9969-73008AFE1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A3510-37FB-4B16-BB3A-615FAAD36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042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fi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jp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jp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snow.info/" TargetMode="External"/><Relationship Id="rId2" Type="http://schemas.openxmlformats.org/officeDocument/2006/relationships/hyperlink" Target="https://lta.cr.usgs.gov/HYDRO1K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20.png"/><Relationship Id="rId4" Type="http://schemas.openxmlformats.org/officeDocument/2006/relationships/hyperlink" Target="http://fluxnet.ornl.gov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snow.info/" TargetMode="External"/><Relationship Id="rId2" Type="http://schemas.openxmlformats.org/officeDocument/2006/relationships/hyperlink" Target="https://lta.cr.usgs.gov/HYDRO1K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21.png"/><Relationship Id="rId4" Type="http://schemas.openxmlformats.org/officeDocument/2006/relationships/hyperlink" Target="http://fluxnet.ornl.gov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snow.info/" TargetMode="External"/><Relationship Id="rId2" Type="http://schemas.openxmlformats.org/officeDocument/2006/relationships/hyperlink" Target="https://lta.cr.usgs.gov/HYDRO1K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22.png"/><Relationship Id="rId4" Type="http://schemas.openxmlformats.org/officeDocument/2006/relationships/hyperlink" Target="http://fluxnet.ornl.gov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uc-hal.slack.com/archives/C011BTG7GL8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snow.info/" TargetMode="External"/><Relationship Id="rId7" Type="http://schemas.openxmlformats.org/officeDocument/2006/relationships/image" Target="../media/image1.png"/><Relationship Id="rId2" Type="http://schemas.openxmlformats.org/officeDocument/2006/relationships/hyperlink" Target="https://lta.cr.usgs.gov/HYDRO1K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gif"/><Relationship Id="rId5" Type="http://schemas.openxmlformats.org/officeDocument/2006/relationships/image" Target="../media/image16.png"/><Relationship Id="rId4" Type="http://schemas.openxmlformats.org/officeDocument/2006/relationships/hyperlink" Target="http://fluxnet.ornl.gov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vic.readthedocs.io/en/master/Overview/ModelOverview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2DBC9-7074-4545-A616-E0E661E4C7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Multi-model </a:t>
            </a:r>
            <a:r>
              <a:rPr lang="en-US" sz="4000" b="1" dirty="0" err="1"/>
              <a:t>Intercomparison</a:t>
            </a:r>
            <a:r>
              <a:rPr lang="en-US" sz="4000" b="1" dirty="0"/>
              <a:t> Project on the Saskatchewan-Nelson-Churchill River Basin </a:t>
            </a:r>
            <a:br>
              <a:rPr lang="en-US" sz="4000" b="1" dirty="0"/>
            </a:br>
            <a:r>
              <a:rPr lang="en-US" sz="4000" b="1" dirty="0"/>
              <a:t>(Nelson-</a:t>
            </a:r>
            <a:r>
              <a:rPr lang="en-US" sz="4000" b="1" dirty="0" err="1"/>
              <a:t>MiP</a:t>
            </a:r>
            <a:r>
              <a:rPr lang="en-US" sz="4000" b="1" dirty="0"/>
              <a:t> project)</a:t>
            </a:r>
            <a:endParaRPr lang="en-CA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80E85-397F-4DF8-8578-BCDB1FD449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 dirty="0"/>
          </a:p>
          <a:p>
            <a:r>
              <a:rPr lang="en-CA" dirty="0"/>
              <a:t>Monthly meeting - May 13</a:t>
            </a:r>
            <a:r>
              <a:rPr lang="en-CA" baseline="30000" dirty="0"/>
              <a:t>th</a:t>
            </a:r>
            <a:r>
              <a:rPr lang="en-CA" dirty="0"/>
              <a:t>, 2020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A6F9D7-5804-4F39-883F-174910B66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95250"/>
            <a:ext cx="2560325" cy="82601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5415C-C9B3-46AC-A59E-E03052275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</a:t>
            </a:fld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5B4ECA-B346-4E43-81A9-34136B2438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197" y="4737899"/>
            <a:ext cx="1800000" cy="48863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DFDCC6AC-0109-4802-9119-A911B63E22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00156" y="5916999"/>
            <a:ext cx="1800000" cy="8732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AAF3F6-2A49-4888-8700-C59C28530E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621" y="6153088"/>
            <a:ext cx="1800000" cy="6598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827780-92FB-4324-A0CE-1B1AC25F7E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322" y="5378735"/>
            <a:ext cx="1800000" cy="3448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F4E117-8191-456C-B871-403408967BFA}"/>
              </a:ext>
            </a:extLst>
          </p:cNvPr>
          <p:cNvSpPr txBox="1"/>
          <p:nvPr/>
        </p:nvSpPr>
        <p:spPr>
          <a:xfrm>
            <a:off x="1073016" y="5711711"/>
            <a:ext cx="180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Manitoba Infrastructure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EA5D6C8-9F46-440D-AF10-0778F78C4E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423" y="4791657"/>
            <a:ext cx="1800000" cy="416080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A1E62BEF-84C3-412B-8104-4CFC13DBB50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904239" y="4798658"/>
            <a:ext cx="1800000" cy="43051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F87D509-B1FD-406A-91D8-8302A088F76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0" t="22751" r="13115" b="24131"/>
          <a:stretch/>
        </p:blipFill>
        <p:spPr>
          <a:xfrm>
            <a:off x="8434876" y="5439753"/>
            <a:ext cx="1800000" cy="52301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C02FB2E-296A-4ECB-A3B7-36FC43DB66F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3" t="25231" r="12196" b="28210"/>
          <a:stretch/>
        </p:blipFill>
        <p:spPr>
          <a:xfrm>
            <a:off x="3470988" y="6223515"/>
            <a:ext cx="1800000" cy="45918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B6801AE-9ACA-4BEB-BA31-0C9197782E35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3" t="36258" r="5183" b="36495"/>
          <a:stretch/>
        </p:blipFill>
        <p:spPr>
          <a:xfrm>
            <a:off x="5906275" y="5477068"/>
            <a:ext cx="1800000" cy="34235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C7BAC6E-9E13-4FC7-921B-A7AFBBC7A20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3507" y="4850428"/>
            <a:ext cx="1800000" cy="40263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366142E-967F-4A36-85C7-6D83138DBBF9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806" r="3829" b="32150"/>
          <a:stretch/>
        </p:blipFill>
        <p:spPr>
          <a:xfrm>
            <a:off x="3482749" y="5381910"/>
            <a:ext cx="1800000" cy="56232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B88367C-949D-4A6A-9060-9ADB03C7A16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8064" y="6158337"/>
            <a:ext cx="1800000" cy="49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23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7A496-4703-455C-B8C5-631E4E436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10</a:t>
            </a:fld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64849D-9405-4579-987B-32D044F18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 for Unifying Multiple Modeling Alternatives (SUMMA)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By: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Wouter Knoben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(University of Saskatchewan)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2819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object 41"/>
          <p:cNvGraphicFramePr>
            <a:graphicFrameLocks noGrp="1"/>
          </p:cNvGraphicFramePr>
          <p:nvPr/>
        </p:nvGraphicFramePr>
        <p:xfrm>
          <a:off x="-646104" y="21137880"/>
          <a:ext cx="10320456" cy="7029189"/>
        </p:xfrm>
        <a:graphic>
          <a:graphicData uri="http://schemas.openxmlformats.org/drawingml/2006/table">
            <a:tbl>
              <a:tblPr firstRow="1" bandRow="1"/>
              <a:tblGrid>
                <a:gridCol w="2776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42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Characteristic/</a:t>
                      </a: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 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Data</a:t>
                      </a:r>
                      <a:r>
                        <a:rPr sz="22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b="1" spc="5" dirty="0">
                        <a:solidFill>
                          <a:srgbClr val="FFFFFF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USGS:</a:t>
                      </a:r>
                      <a:r>
                        <a:rPr sz="220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Hydro1K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000" spc="5" dirty="0">
                          <a:latin typeface="Arial"/>
                          <a:cs typeface="Arial"/>
                          <a:hlinkClick r:id="rId2"/>
                        </a:rPr>
                        <a:t>https://lta.cr.usgs.gov/HYDRO1K</a:t>
                      </a:r>
                      <a:r>
                        <a:rPr lang="en-US" sz="2000" spc="5" dirty="0">
                          <a:latin typeface="Arial"/>
                          <a:cs typeface="Arial"/>
                        </a:rPr>
                        <a:t> </a:t>
                      </a:r>
                      <a:endParaRPr sz="20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Harmonized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World Soil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  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Database </a:t>
                      </a:r>
                      <a:r>
                        <a:rPr sz="22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V1.2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Nachtergaele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(2010)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010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CCI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LC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2010</a:t>
                      </a:r>
                      <a:r>
                        <a:rPr sz="2200" spc="-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v1.4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Climate Change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Initiative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79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Lake and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wetland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55575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Lake and</a:t>
                      </a:r>
                      <a:r>
                        <a:rPr sz="2200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Wetland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(GLWD)</a:t>
                      </a: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and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Doll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(2004)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Reservoirs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589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reservoir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and</a:t>
                      </a:r>
                      <a:r>
                        <a:rPr sz="2200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Dam 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 (GRanD)</a:t>
                      </a:r>
                      <a:r>
                        <a:rPr sz="22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v1.1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(2011)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15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04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dirty="0">
                          <a:latin typeface="Arial"/>
                          <a:cs typeface="Arial"/>
                        </a:rPr>
                        <a:t>HYDAT</a:t>
                      </a:r>
                      <a:r>
                        <a:rPr lang="en-US" sz="2200" dirty="0">
                          <a:latin typeface="Arial"/>
                          <a:cs typeface="Arial"/>
                        </a:rPr>
                        <a:t>, 2.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USGS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33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105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Environment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Canada</a:t>
                      </a:r>
                      <a:endParaRPr sz="2200">
                        <a:latin typeface="Arial"/>
                        <a:cs typeface="Arial"/>
                      </a:endParaRPr>
                    </a:p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3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waterdata.usgs.gov/nwis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900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52451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Meteorological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660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Hydro-GFD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Berg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(2017)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07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778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2200" u="sng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3"/>
                        </a:rPr>
                        <a:t>www.globsnow.info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fluctuations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7907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World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Monitoring  Service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(WGMS)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Zemp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(2009)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909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Evapotranspiration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FLUXNET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2200" u="sng" spc="5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4"/>
                        </a:rPr>
                        <a:t>fluxnet.ornl.gov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1031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1. Study Area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590692" y="1078177"/>
            <a:ext cx="3077308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Nelson Churchill River Basin</a:t>
            </a:r>
          </a:p>
          <a:p>
            <a:r>
              <a:rPr lang="en-US" b="1" dirty="0">
                <a:solidFill>
                  <a:srgbClr val="C00000"/>
                </a:solidFill>
              </a:rPr>
              <a:t>Gross Area </a:t>
            </a:r>
          </a:p>
          <a:p>
            <a:r>
              <a:rPr lang="en-US" dirty="0"/>
              <a:t>1.4 million square kilometers</a:t>
            </a:r>
            <a:endParaRPr lang="en-US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Elevation Range</a:t>
            </a:r>
          </a:p>
          <a:p>
            <a:r>
              <a:rPr lang="en-US" dirty="0"/>
              <a:t>Sea level to 3548 M.S.L. </a:t>
            </a:r>
          </a:p>
          <a:p>
            <a:endParaRPr lang="en-US" dirty="0"/>
          </a:p>
          <a:p>
            <a:r>
              <a:rPr lang="en-US" b="1" dirty="0">
                <a:solidFill>
                  <a:srgbClr val="C00000"/>
                </a:solidFill>
              </a:rPr>
              <a:t>Exact configuration to be decided, but </a:t>
            </a:r>
            <a:r>
              <a:rPr lang="en-US" b="1" dirty="0" err="1">
                <a:solidFill>
                  <a:srgbClr val="C00000"/>
                </a:solidFill>
              </a:rPr>
              <a:t>Pfaffstetter</a:t>
            </a:r>
            <a:r>
              <a:rPr lang="en-US" b="1" dirty="0">
                <a:solidFill>
                  <a:srgbClr val="C00000"/>
                </a:solidFill>
              </a:rPr>
              <a:t> coding of river network allows flexible aggregating of catchments without need to reconfigure routing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56764" y="4722777"/>
            <a:ext cx="4292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1 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Main Nelson sub-basins with MERIT stream network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974" y="1078177"/>
            <a:ext cx="5289626" cy="36445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CEEFA7-1BE6-4FBE-A182-3ADF06A529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10507A7E-C2C7-4A42-8225-715C9DE0A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72347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object 41"/>
          <p:cNvGraphicFramePr>
            <a:graphicFrameLocks noGrp="1"/>
          </p:cNvGraphicFramePr>
          <p:nvPr/>
        </p:nvGraphicFramePr>
        <p:xfrm>
          <a:off x="-646104" y="21137880"/>
          <a:ext cx="10320456" cy="7029189"/>
        </p:xfrm>
        <a:graphic>
          <a:graphicData uri="http://schemas.openxmlformats.org/drawingml/2006/table">
            <a:tbl>
              <a:tblPr firstRow="1" bandRow="1"/>
              <a:tblGrid>
                <a:gridCol w="2776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42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Characteristic/</a:t>
                      </a: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 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Data</a:t>
                      </a:r>
                      <a:r>
                        <a:rPr sz="22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b="1" spc="5" dirty="0">
                        <a:solidFill>
                          <a:srgbClr val="FFFFFF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USGS:</a:t>
                      </a:r>
                      <a:r>
                        <a:rPr sz="220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Hydro1K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000" spc="5" dirty="0">
                          <a:latin typeface="Arial"/>
                          <a:cs typeface="Arial"/>
                          <a:hlinkClick r:id="rId2"/>
                        </a:rPr>
                        <a:t>https://lta.cr.usgs.gov/HYDRO1K</a:t>
                      </a:r>
                      <a:r>
                        <a:rPr lang="en-US" sz="2000" spc="5" dirty="0">
                          <a:latin typeface="Arial"/>
                          <a:cs typeface="Arial"/>
                        </a:rPr>
                        <a:t> </a:t>
                      </a:r>
                      <a:endParaRPr sz="20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Harmonized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World Soil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  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Database </a:t>
                      </a:r>
                      <a:r>
                        <a:rPr sz="22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V1.2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Nachtergaele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(2010)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010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CCI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LC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2010</a:t>
                      </a:r>
                      <a:r>
                        <a:rPr sz="2200" spc="-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v1.4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Climate Change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Initiative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79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Lake and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wetland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55575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Lake and</a:t>
                      </a:r>
                      <a:r>
                        <a:rPr sz="2200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Wetland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(GLWD)</a:t>
                      </a: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and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Doll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(2004)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Reservoirs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589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reservoir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and</a:t>
                      </a:r>
                      <a:r>
                        <a:rPr sz="2200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Dam 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 (GRanD)</a:t>
                      </a:r>
                      <a:r>
                        <a:rPr sz="22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v1.1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(2011)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15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04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dirty="0">
                          <a:latin typeface="Arial"/>
                          <a:cs typeface="Arial"/>
                        </a:rPr>
                        <a:t>HYDAT</a:t>
                      </a:r>
                      <a:r>
                        <a:rPr lang="en-US" sz="2200" dirty="0">
                          <a:latin typeface="Arial"/>
                          <a:cs typeface="Arial"/>
                        </a:rPr>
                        <a:t>, 2.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USGS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33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105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Environment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Canada</a:t>
                      </a:r>
                      <a:endParaRPr sz="2200">
                        <a:latin typeface="Arial"/>
                        <a:cs typeface="Arial"/>
                      </a:endParaRPr>
                    </a:p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3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waterdata.usgs.gov/nwis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900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52451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Meteorological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660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Hydro-GFD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Berg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(2017)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07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778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2200" u="sng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3"/>
                        </a:rPr>
                        <a:t>www.globsnow.info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fluctuations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7907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World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Monitoring  Service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(WGMS)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Zemp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(2009)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909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Evapotranspiration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FLUXNET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2200" u="sng" spc="5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4"/>
                        </a:rPr>
                        <a:t>fluxnet.ornl.gov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1031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1. Study Area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590692" y="1078177"/>
            <a:ext cx="3077308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Nelson Churchill River Basin</a:t>
            </a:r>
          </a:p>
          <a:p>
            <a:r>
              <a:rPr lang="en-US" b="1" dirty="0">
                <a:solidFill>
                  <a:srgbClr val="C00000"/>
                </a:solidFill>
              </a:rPr>
              <a:t>Gross Area </a:t>
            </a:r>
          </a:p>
          <a:p>
            <a:r>
              <a:rPr lang="en-US" dirty="0"/>
              <a:t>1.4 million square kilometers</a:t>
            </a:r>
            <a:endParaRPr lang="en-US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Elevation Range</a:t>
            </a:r>
          </a:p>
          <a:p>
            <a:r>
              <a:rPr lang="en-US" dirty="0"/>
              <a:t>Sea level to 3548 M.S.L. </a:t>
            </a:r>
          </a:p>
          <a:p>
            <a:endParaRPr lang="en-US" dirty="0"/>
          </a:p>
          <a:p>
            <a:r>
              <a:rPr lang="en-US" b="1" dirty="0">
                <a:solidFill>
                  <a:srgbClr val="C00000"/>
                </a:solidFill>
              </a:rPr>
              <a:t>Exact configuration to be decided, but </a:t>
            </a:r>
            <a:r>
              <a:rPr lang="en-US" b="1" dirty="0" err="1">
                <a:solidFill>
                  <a:srgbClr val="C00000"/>
                </a:solidFill>
              </a:rPr>
              <a:t>Pfaffstetter</a:t>
            </a:r>
            <a:r>
              <a:rPr lang="en-US" b="1" dirty="0">
                <a:solidFill>
                  <a:srgbClr val="C00000"/>
                </a:solidFill>
              </a:rPr>
              <a:t> coding of river network allows flexible aggregating of catchments without need to reconfigure routing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56764" y="4722777"/>
            <a:ext cx="4292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1 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Main Nelson sub-basins with MERIT Hydro catchment delineation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975" y="1078177"/>
            <a:ext cx="5289624" cy="36445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86EE45B-0D17-4936-8745-7693D15A09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193FE428-94E1-48D9-832C-432F1F2E9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84831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object 41"/>
          <p:cNvGraphicFramePr>
            <a:graphicFrameLocks noGrp="1"/>
          </p:cNvGraphicFramePr>
          <p:nvPr/>
        </p:nvGraphicFramePr>
        <p:xfrm>
          <a:off x="-646104" y="21137880"/>
          <a:ext cx="10320456" cy="7029189"/>
        </p:xfrm>
        <a:graphic>
          <a:graphicData uri="http://schemas.openxmlformats.org/drawingml/2006/table">
            <a:tbl>
              <a:tblPr firstRow="1" bandRow="1"/>
              <a:tblGrid>
                <a:gridCol w="2776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42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Characteristic/</a:t>
                      </a: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 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Data</a:t>
                      </a:r>
                      <a:r>
                        <a:rPr sz="22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b="1" spc="5" dirty="0">
                        <a:solidFill>
                          <a:srgbClr val="FFFFFF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USGS:</a:t>
                      </a:r>
                      <a:r>
                        <a:rPr sz="220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Hydro1K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000" spc="5" dirty="0">
                          <a:latin typeface="Arial"/>
                          <a:cs typeface="Arial"/>
                          <a:hlinkClick r:id="rId2"/>
                        </a:rPr>
                        <a:t>https://lta.cr.usgs.gov/HYDRO1K</a:t>
                      </a:r>
                      <a:r>
                        <a:rPr lang="en-US" sz="2000" spc="5" dirty="0">
                          <a:latin typeface="Arial"/>
                          <a:cs typeface="Arial"/>
                        </a:rPr>
                        <a:t> </a:t>
                      </a:r>
                      <a:endParaRPr sz="20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Harmonized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World Soil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  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Database </a:t>
                      </a:r>
                      <a:r>
                        <a:rPr sz="22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V1.2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Nachtergaele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(2010)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010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CCI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LC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2010</a:t>
                      </a:r>
                      <a:r>
                        <a:rPr sz="2200" spc="-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v1.4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Climate Change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Initiative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79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Lake and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wetland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55575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Lake and</a:t>
                      </a:r>
                      <a:r>
                        <a:rPr sz="2200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Wetland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(GLWD)</a:t>
                      </a: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and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Doll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(2004)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Reservoirs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589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reservoir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and</a:t>
                      </a:r>
                      <a:r>
                        <a:rPr sz="2200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Dam 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 (GRanD)</a:t>
                      </a:r>
                      <a:r>
                        <a:rPr sz="22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v1.1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(2011)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15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04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dirty="0">
                          <a:latin typeface="Arial"/>
                          <a:cs typeface="Arial"/>
                        </a:rPr>
                        <a:t>HYDAT</a:t>
                      </a:r>
                      <a:r>
                        <a:rPr lang="en-US" sz="2200" dirty="0">
                          <a:latin typeface="Arial"/>
                          <a:cs typeface="Arial"/>
                        </a:rPr>
                        <a:t>, 2.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USGS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33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105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Environment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Canada</a:t>
                      </a:r>
                      <a:endParaRPr sz="2200">
                        <a:latin typeface="Arial"/>
                        <a:cs typeface="Arial"/>
                      </a:endParaRPr>
                    </a:p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3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waterdata.usgs.gov/nwis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900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52451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Meteorological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660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Hydro-GFD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Berg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(2017)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07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778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2200" u="sng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3"/>
                        </a:rPr>
                        <a:t>www.globsnow.info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fluctuations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7907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World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Monitoring  Service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(WGMS)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Zemp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(2009)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909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Evapotranspiration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FLUXNET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2200" u="sng" spc="5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4"/>
                        </a:rPr>
                        <a:t>fluxnet.ornl.gov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1031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1. Study Area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590692" y="1078177"/>
            <a:ext cx="3077308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Nelson Churchill River Basin</a:t>
            </a:r>
          </a:p>
          <a:p>
            <a:r>
              <a:rPr lang="en-US" b="1" dirty="0">
                <a:solidFill>
                  <a:srgbClr val="C00000"/>
                </a:solidFill>
              </a:rPr>
              <a:t>Gross Area </a:t>
            </a:r>
          </a:p>
          <a:p>
            <a:r>
              <a:rPr lang="en-US" dirty="0"/>
              <a:t>1.4 million square kilometers</a:t>
            </a:r>
            <a:endParaRPr lang="en-US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Elevation Range</a:t>
            </a:r>
          </a:p>
          <a:p>
            <a:r>
              <a:rPr lang="en-US" dirty="0"/>
              <a:t>Sea level to 3548 M.S.L. </a:t>
            </a:r>
          </a:p>
          <a:p>
            <a:endParaRPr lang="en-US" dirty="0"/>
          </a:p>
          <a:p>
            <a:r>
              <a:rPr lang="en-US" b="1" dirty="0">
                <a:solidFill>
                  <a:srgbClr val="C00000"/>
                </a:solidFill>
              </a:rPr>
              <a:t>Exact configuration to be decided, but </a:t>
            </a:r>
            <a:r>
              <a:rPr lang="en-US" b="1" dirty="0" err="1">
                <a:solidFill>
                  <a:srgbClr val="C00000"/>
                </a:solidFill>
              </a:rPr>
              <a:t>Pfaffstetter</a:t>
            </a:r>
            <a:r>
              <a:rPr lang="en-US" b="1" dirty="0">
                <a:solidFill>
                  <a:srgbClr val="C00000"/>
                </a:solidFill>
              </a:rPr>
              <a:t> coding of river network allows flexible aggregating of catchments without need to reconfigure routing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56764" y="4722777"/>
            <a:ext cx="4292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1 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Main Nelson sub-basins with MERIT Hydro catchment delineation and 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stream network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975" y="1078177"/>
            <a:ext cx="5289624" cy="36445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12B286-A9A3-42A6-BA52-C962E3F913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F97A2407-9035-4662-8EAB-DBB253B93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76248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75808" y="904084"/>
            <a:ext cx="4354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314960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2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2. Model Description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661396" y="4765322"/>
            <a:ext cx="43965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2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SUMMA setup: multiple modeling options are part of a common numerical solver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30463" y="4765321"/>
            <a:ext cx="39660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3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Spatial organization is flexible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61395" y="1504217"/>
            <a:ext cx="4331456" cy="31866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16162" y="1557233"/>
            <a:ext cx="4255814" cy="308059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4153136" y="5900971"/>
            <a:ext cx="3632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Figures from Clark et al. (WRR, 2015)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B3EDA4C-5FA1-4B74-BB4C-A43DBDB859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D07F2B5C-96D4-461F-971A-23684FA9F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72492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8143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3. Input Data Used 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1774874" y="1432940"/>
          <a:ext cx="7638757" cy="43607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6252">
                  <a:extLst>
                    <a:ext uri="{9D8B030D-6E8A-4147-A177-3AD203B41FA5}">
                      <a16:colId xmlns:a16="http://schemas.microsoft.com/office/drawing/2014/main" val="2683774968"/>
                    </a:ext>
                  </a:extLst>
                </a:gridCol>
                <a:gridCol w="2393259">
                  <a:extLst>
                    <a:ext uri="{9D8B030D-6E8A-4147-A177-3AD203B41FA5}">
                      <a16:colId xmlns:a16="http://schemas.microsoft.com/office/drawing/2014/main" val="2276734571"/>
                    </a:ext>
                  </a:extLst>
                </a:gridCol>
                <a:gridCol w="2699246">
                  <a:extLst>
                    <a:ext uri="{9D8B030D-6E8A-4147-A177-3AD203B41FA5}">
                      <a16:colId xmlns:a16="http://schemas.microsoft.com/office/drawing/2014/main" val="2877015267"/>
                    </a:ext>
                  </a:extLst>
                </a:gridCol>
              </a:tblGrid>
              <a:tr h="369760"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Characteristic/</a:t>
                      </a:r>
                      <a:r>
                        <a:rPr lang="en-US"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 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Data</a:t>
                      </a:r>
                      <a:r>
                        <a:rPr sz="12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extLst>
                  <a:ext uri="{0D108BD9-81ED-4DB2-BD59-A6C34878D82A}">
                    <a16:rowId xmlns:a16="http://schemas.microsoft.com/office/drawing/2014/main" val="3942106020"/>
                  </a:ext>
                </a:extLst>
              </a:tr>
              <a:tr h="369760">
                <a:tc>
                  <a:txBody>
                    <a:bodyPr/>
                    <a:lstStyle/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1200" b="1" spc="5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1200" b="1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MERIT Hydro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lang="en-US"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Yamazaki et al. (2019)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extLst>
                  <a:ext uri="{0D108BD9-81ED-4DB2-BD59-A6C34878D82A}">
                    <a16:rowId xmlns:a16="http://schemas.microsoft.com/office/drawing/2014/main" val="2953371464"/>
                  </a:ext>
                </a:extLst>
              </a:tr>
              <a:tr h="403101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12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SOILGRIDS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lang="en-US" sz="1200" kern="1200" spc="10" dirty="0" err="1">
                          <a:solidFill>
                            <a:schemeClr val="tx1"/>
                          </a:solidFill>
                          <a:latin typeface="Arial"/>
                          <a:ea typeface="+mn-ea"/>
                          <a:cs typeface="Arial"/>
                        </a:rPr>
                        <a:t>Hengl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et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al.</a:t>
                      </a:r>
                      <a:r>
                        <a:rPr sz="1200" spc="-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(201</a:t>
                      </a: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7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extLst>
                  <a:ext uri="{0D108BD9-81ED-4DB2-BD59-A6C34878D82A}">
                    <a16:rowId xmlns:a16="http://schemas.microsoft.com/office/drawing/2014/main" val="3812365576"/>
                  </a:ext>
                </a:extLst>
              </a:tr>
              <a:tr h="4235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MODIS Vegetation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1200" spc="15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r>
                        <a:rPr lang="en-US" sz="1200" spc="15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Didan</a:t>
                      </a:r>
                      <a:r>
                        <a:rPr lang="en-US"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et al. (2010)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 anchor="ctr"/>
                </a:tc>
                <a:extLst>
                  <a:ext uri="{0D108BD9-81ED-4DB2-BD59-A6C34878D82A}">
                    <a16:rowId xmlns:a16="http://schemas.microsoft.com/office/drawing/2014/main" val="2678487529"/>
                  </a:ext>
                </a:extLst>
              </a:tr>
              <a:tr h="3983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Lake and</a:t>
                      </a:r>
                      <a:r>
                        <a:rPr sz="12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wetland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tc>
                  <a:txBody>
                    <a:bodyPr/>
                    <a:lstStyle/>
                    <a:p>
                      <a:pPr marL="33020" marR="155575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MERIT Hydro (lakes)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lang="en-US"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Yamazaki et al. (2019)</a:t>
                      </a:r>
                      <a:endParaRPr lang="en-US"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extLst>
                  <a:ext uri="{0D108BD9-81ED-4DB2-BD59-A6C34878D82A}">
                    <a16:rowId xmlns:a16="http://schemas.microsoft.com/office/drawing/2014/main" val="2501829781"/>
                  </a:ext>
                </a:extLst>
              </a:tr>
              <a:tr h="3983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Reservoirs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tc>
                  <a:txBody>
                    <a:bodyPr/>
                    <a:lstStyle/>
                    <a:p>
                      <a:pPr marL="33020" marR="13589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n/a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Planned as future development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extLst>
                  <a:ext uri="{0D108BD9-81ED-4DB2-BD59-A6C34878D82A}">
                    <a16:rowId xmlns:a16="http://schemas.microsoft.com/office/drawing/2014/main" val="2734981646"/>
                  </a:ext>
                </a:extLst>
              </a:tr>
              <a:tr h="377991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0485" marB="0" anchor="ctr"/>
                </a:tc>
                <a:tc>
                  <a:txBody>
                    <a:bodyPr/>
                    <a:lstStyle/>
                    <a:p>
                      <a:pPr marL="3302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tbd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3335" marB="0" anchor="ctr"/>
                </a:tc>
                <a:tc>
                  <a:txBody>
                    <a:bodyPr/>
                    <a:lstStyle/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5"/>
                        </a:spcBef>
                        <a:buNone/>
                        <a:tabLst>
                          <a:tab pos="191135" algn="l"/>
                        </a:tabLst>
                      </a:pP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3335" marB="0" anchor="ctr"/>
                </a:tc>
                <a:extLst>
                  <a:ext uri="{0D108BD9-81ED-4DB2-BD59-A6C34878D82A}">
                    <a16:rowId xmlns:a16="http://schemas.microsoft.com/office/drawing/2014/main" val="2238063143"/>
                  </a:ext>
                </a:extLst>
              </a:tr>
              <a:tr h="481935">
                <a:tc>
                  <a:txBody>
                    <a:bodyPr/>
                    <a:lstStyle/>
                    <a:p>
                      <a:pPr marL="33020" marR="52451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Meteorological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6040" marB="0" anchor="ctr"/>
                </a:tc>
                <a:tc>
                  <a:txBody>
                    <a:bodyPr/>
                    <a:lstStyle/>
                    <a:p>
                      <a:pPr marL="3302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ERA5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Copernicus Climate Change Service (2017)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extLst>
                  <a:ext uri="{0D108BD9-81ED-4DB2-BD59-A6C34878D82A}">
                    <a16:rowId xmlns:a16="http://schemas.microsoft.com/office/drawing/2014/main" val="412188274"/>
                  </a:ext>
                </a:extLst>
              </a:tr>
              <a:tr h="369760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Snow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n/a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7780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Calculated internally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7780" marB="0" anchor="ctr"/>
                </a:tc>
                <a:extLst>
                  <a:ext uri="{0D108BD9-81ED-4DB2-BD59-A6C34878D82A}">
                    <a16:rowId xmlns:a16="http://schemas.microsoft.com/office/drawing/2014/main" val="504708760"/>
                  </a:ext>
                </a:extLst>
              </a:tr>
              <a:tr h="3983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Glacier</a:t>
                      </a:r>
                      <a:r>
                        <a:rPr sz="12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fluctuations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tc>
                  <a:txBody>
                    <a:bodyPr/>
                    <a:lstStyle/>
                    <a:p>
                      <a:pPr marL="33020" marR="17907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n/a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lang="en-US"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Planned as future development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extLst>
                  <a:ext uri="{0D108BD9-81ED-4DB2-BD59-A6C34878D82A}">
                    <a16:rowId xmlns:a16="http://schemas.microsoft.com/office/drawing/2014/main" val="2231347883"/>
                  </a:ext>
                </a:extLst>
              </a:tr>
              <a:tr h="369760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Evapotranspiration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n/a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Calculated internally</a:t>
                      </a:r>
                    </a:p>
                  </a:txBody>
                  <a:tcPr marL="0" marR="0" marT="12065" marB="0" anchor="ctr"/>
                </a:tc>
                <a:extLst>
                  <a:ext uri="{0D108BD9-81ED-4DB2-BD59-A6C34878D82A}">
                    <a16:rowId xmlns:a16="http://schemas.microsoft.com/office/drawing/2014/main" val="1755413566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611532" y="964025"/>
            <a:ext cx="8610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Table 1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Description of the input data used for the model setup and their sources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57651A-A8BC-46FF-ABDC-422F6CC95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EB5CFB26-048E-4377-85EF-5FFDEDBEB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966934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DEB84-1930-4D9A-BCC6-EE3F0ED3C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A" dirty="0">
                <a:solidFill>
                  <a:srgbClr val="FF0000"/>
                </a:solidFill>
              </a:rPr>
              <a:t>Data exchange for Nelson-</a:t>
            </a:r>
            <a:r>
              <a:rPr lang="en-CA" dirty="0" err="1">
                <a:solidFill>
                  <a:srgbClr val="FF0000"/>
                </a:solidFill>
              </a:rPr>
              <a:t>MiP</a:t>
            </a:r>
            <a:endParaRPr lang="en-CA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6250701B-91A5-4006-B480-7E6298493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16</a:t>
            </a:fld>
            <a:endParaRPr lang="en-CA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557867-1CC2-4437-AC87-3C3EEFCCA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sz="3100" dirty="0"/>
              <a:t>UC-HAL is providing a private OneDrive repository named </a:t>
            </a:r>
            <a:r>
              <a:rPr lang="en-US" sz="3100" b="1" dirty="0"/>
              <a:t>Nelson MIP</a:t>
            </a:r>
            <a:r>
              <a:rPr lang="en-US" sz="3100" dirty="0"/>
              <a:t> for data storage and retrieval for this project.</a:t>
            </a:r>
          </a:p>
          <a:p>
            <a:pPr marL="0" indent="0">
              <a:buNone/>
            </a:pPr>
            <a:endParaRPr lang="en-US" sz="1900" dirty="0"/>
          </a:p>
          <a:p>
            <a:r>
              <a:rPr lang="en-CA" sz="3100" dirty="0"/>
              <a:t>All project participants will have a </a:t>
            </a:r>
            <a:r>
              <a:rPr lang="en-CA" sz="3100" b="1" dirty="0"/>
              <a:t>read-only access </a:t>
            </a:r>
            <a:r>
              <a:rPr lang="en-CA" sz="3100" dirty="0"/>
              <a:t>to the repository and thus can access/download inputs and other modelers’ outputs.</a:t>
            </a:r>
          </a:p>
          <a:p>
            <a:pPr marL="0" indent="0">
              <a:buNone/>
            </a:pPr>
            <a:endParaRPr lang="en-CA" sz="1900" dirty="0"/>
          </a:p>
          <a:p>
            <a:r>
              <a:rPr lang="en-CA" sz="3100" dirty="0"/>
              <a:t>For data upload (e.g. model outputs) you will have to send me or Trish and email with a link to the data to be uploaded. </a:t>
            </a:r>
          </a:p>
          <a:p>
            <a:pPr marL="0" indent="0">
              <a:buNone/>
            </a:pPr>
            <a:r>
              <a:rPr lang="en-CA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If you are NOT</a:t>
            </a:r>
            <a:r>
              <a:rPr lang="en-CA" dirty="0"/>
              <a:t> </a:t>
            </a:r>
            <a:r>
              <a:rPr lang="en-CA" b="1" dirty="0">
                <a:solidFill>
                  <a:srgbClr val="FF0000"/>
                </a:solidFill>
              </a:rPr>
              <a:t>willing to share your model outputs and model configuration open  source</a:t>
            </a:r>
            <a:r>
              <a:rPr lang="en-CA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CA" b="1" dirty="0">
                <a:solidFill>
                  <a:srgbClr val="FF0000"/>
                </a:solidFill>
              </a:rPr>
              <a:t>with others? </a:t>
            </a:r>
            <a:r>
              <a:rPr lang="en-CA" dirty="0"/>
              <a:t>Please let us know before submitting any data. Accommodations can be made, but the preference is that all models and data are shared.</a:t>
            </a:r>
          </a:p>
          <a:p>
            <a:pPr marL="0" indent="0">
              <a:buNone/>
            </a:pPr>
            <a:endParaRPr lang="en-CA" sz="1900" dirty="0"/>
          </a:p>
          <a:p>
            <a:r>
              <a:rPr lang="en-CA" sz="2600" dirty="0">
                <a:solidFill>
                  <a:srgbClr val="0070C0"/>
                </a:solidFill>
              </a:rPr>
              <a:t>When </a:t>
            </a:r>
            <a:r>
              <a:rPr lang="en-CA" sz="2600" b="1" dirty="0">
                <a:solidFill>
                  <a:srgbClr val="0070C0"/>
                </a:solidFill>
              </a:rPr>
              <a:t>using data from other modellers, we require you to get their </a:t>
            </a:r>
            <a:r>
              <a:rPr lang="en-CA" sz="2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written consent </a:t>
            </a:r>
            <a:r>
              <a:rPr lang="en-CA" sz="2600" dirty="0">
                <a:solidFill>
                  <a:srgbClr val="0070C0"/>
                </a:solidFill>
              </a:rPr>
              <a:t>and inform the project coordination prior to any form of publication.</a:t>
            </a:r>
          </a:p>
          <a:p>
            <a:endParaRPr lang="en-CA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478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DEB84-1930-4D9A-BCC6-EE3F0ED3C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A" dirty="0">
                <a:solidFill>
                  <a:srgbClr val="FF0000"/>
                </a:solidFill>
              </a:rPr>
              <a:t>Data exchange for Nelson-</a:t>
            </a:r>
            <a:r>
              <a:rPr lang="en-CA" dirty="0" err="1">
                <a:solidFill>
                  <a:srgbClr val="FF0000"/>
                </a:solidFill>
              </a:rPr>
              <a:t>MiP</a:t>
            </a:r>
            <a:endParaRPr lang="en-CA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6250701B-91A5-4006-B480-7E6298493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17</a:t>
            </a:fld>
            <a:endParaRPr lang="en-CA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557867-1CC2-4437-AC87-3C3EEFCCA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176"/>
            <a:ext cx="10515600" cy="5086905"/>
          </a:xfrm>
        </p:spPr>
        <p:txBody>
          <a:bodyPr>
            <a:noAutofit/>
          </a:bodyPr>
          <a:lstStyle/>
          <a:p>
            <a:r>
              <a:rPr lang="en-US" sz="2400" dirty="0"/>
              <a:t>3 folders in Nelson MIP: </a:t>
            </a:r>
            <a:r>
              <a:rPr lang="en-US" sz="2400" dirty="0" err="1">
                <a:solidFill>
                  <a:srgbClr val="0070C0"/>
                </a:solidFill>
              </a:rPr>
              <a:t>Model_results</a:t>
            </a:r>
            <a:endParaRPr lang="en-US" sz="24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                                               </a:t>
            </a:r>
            <a:r>
              <a:rPr lang="en-US" sz="2400" dirty="0" err="1">
                <a:solidFill>
                  <a:schemeClr val="accent4">
                    <a:lumMod val="50000"/>
                  </a:schemeClr>
                </a:solidFill>
              </a:rPr>
              <a:t>Input_data_NCRB</a:t>
            </a:r>
            <a:r>
              <a:rPr lang="en-US" sz="2400" dirty="0"/>
              <a:t>	   	                          			                        			       </a:t>
            </a:r>
            <a:r>
              <a:rPr lang="en-US" sz="2400" dirty="0" err="1">
                <a:solidFill>
                  <a:srgbClr val="FF0000"/>
                </a:solidFill>
              </a:rPr>
              <a:t>Reports_monthly_meetings</a:t>
            </a:r>
            <a:endParaRPr lang="en-US" sz="2400" dirty="0">
              <a:solidFill>
                <a:srgbClr val="00B050"/>
              </a:solidFill>
            </a:endParaRPr>
          </a:p>
          <a:p>
            <a:r>
              <a:rPr lang="en-US" sz="2400" dirty="0"/>
              <a:t>In the sub-folder </a:t>
            </a:r>
            <a:r>
              <a:rPr lang="en-US" sz="2400" dirty="0" err="1">
                <a:solidFill>
                  <a:srgbClr val="00B050"/>
                </a:solidFill>
              </a:rPr>
              <a:t>Input_data_NCRB</a:t>
            </a:r>
            <a:r>
              <a:rPr lang="en-US" sz="2400" dirty="0">
                <a:solidFill>
                  <a:srgbClr val="00B050"/>
                </a:solidFill>
              </a:rPr>
              <a:t> </a:t>
            </a:r>
            <a:r>
              <a:rPr lang="en-US" sz="2400" dirty="0"/>
              <a:t>we have folders for:</a:t>
            </a:r>
          </a:p>
          <a:p>
            <a:pPr marL="0" indent="0">
              <a:buNone/>
            </a:pPr>
            <a:r>
              <a:rPr lang="en-US" sz="2400" dirty="0"/>
              <a:t>   - GSDE soil data for NCRB</a:t>
            </a:r>
          </a:p>
          <a:p>
            <a:pPr marL="0" indent="0">
              <a:buNone/>
            </a:pPr>
            <a:r>
              <a:rPr lang="en-US" sz="2400" dirty="0"/>
              <a:t>   - NALCMS land use data for NCRB</a:t>
            </a:r>
          </a:p>
          <a:p>
            <a:pPr marL="0" indent="0">
              <a:buNone/>
            </a:pPr>
            <a:r>
              <a:rPr lang="en-US" sz="2400" dirty="0"/>
              <a:t>   - natural gauge stations for calibration (i.e. list of stations in excel file and streamflow data in native formats)</a:t>
            </a:r>
          </a:p>
          <a:p>
            <a:pPr marL="0" indent="0">
              <a:buNone/>
            </a:pPr>
            <a:r>
              <a:rPr lang="en-US" sz="2400" dirty="0"/>
              <a:t>   - shapefiles of modelling domain and mask</a:t>
            </a:r>
          </a:p>
          <a:p>
            <a:pPr marL="0" indent="0">
              <a:buNone/>
            </a:pPr>
            <a:r>
              <a:rPr lang="en-US" sz="2400" dirty="0"/>
              <a:t>   - WFDEI data for NCRB </a:t>
            </a:r>
          </a:p>
          <a:p>
            <a:pPr marL="0" indent="0">
              <a:buNone/>
            </a:pPr>
            <a:r>
              <a:rPr lang="en-US" sz="2400" dirty="0"/>
              <a:t>In each data folder a </a:t>
            </a:r>
            <a:r>
              <a:rPr lang="en-US" sz="2400" b="1" dirty="0"/>
              <a:t>README_ME_FIRST</a:t>
            </a:r>
            <a:r>
              <a:rPr lang="en-US" sz="2400" dirty="0"/>
              <a:t>.txt</a:t>
            </a:r>
            <a:r>
              <a:rPr lang="en-US" sz="2400" b="1" dirty="0"/>
              <a:t> </a:t>
            </a:r>
            <a:r>
              <a:rPr lang="en-US" sz="2400" dirty="0"/>
              <a:t>file explains the contain of the folder.</a:t>
            </a:r>
            <a:endParaRPr lang="en-CA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2138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DEB84-1930-4D9A-BCC6-EE3F0ED3C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A" dirty="0">
                <a:solidFill>
                  <a:srgbClr val="FF0000"/>
                </a:solidFill>
              </a:rPr>
              <a:t>Deliverables &amp; Follow-up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64849D-9405-4579-987B-32D044F18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406"/>
            <a:ext cx="10730218" cy="5354069"/>
          </a:xfrm>
        </p:spPr>
        <p:txBody>
          <a:bodyPr>
            <a:normAutofit fontScale="92500" lnSpcReduction="20000"/>
          </a:bodyPr>
          <a:lstStyle/>
          <a:p>
            <a:r>
              <a:rPr lang="de-DE" sz="2400" dirty="0"/>
              <a:t>Model presentations on SWAT-GWF (Ualberta) and HEC-HMS (Strategic Consulting) are confirmed for next meeting.</a:t>
            </a:r>
          </a:p>
          <a:p>
            <a:r>
              <a:rPr lang="de-DE" sz="2400" dirty="0"/>
              <a:t>Presentation of a new hydrologic routing during next meeting by Bryan Tolson (UWaterloo)</a:t>
            </a:r>
          </a:p>
          <a:p>
            <a:r>
              <a:rPr lang="de-DE" sz="2400" dirty="0"/>
              <a:t>Comparison of ERA5 and WFDEI-GEM-CaPA by Scott Pokorny (Strategic Consulting) during next meeting</a:t>
            </a:r>
          </a:p>
          <a:p>
            <a:r>
              <a:rPr lang="de-DE" sz="2400" dirty="0"/>
              <a:t>For </a:t>
            </a:r>
            <a:r>
              <a:rPr lang="de-DE" sz="2400" b="1" dirty="0"/>
              <a:t>MESH</a:t>
            </a:r>
            <a:r>
              <a:rPr lang="de-DE" sz="2400" dirty="0"/>
              <a:t> (USask), </a:t>
            </a:r>
            <a:r>
              <a:rPr lang="de-DE" sz="2400" b="1" dirty="0"/>
              <a:t>HBV-EC</a:t>
            </a:r>
            <a:r>
              <a:rPr lang="de-DE" sz="2400" dirty="0"/>
              <a:t> &amp; </a:t>
            </a:r>
            <a:r>
              <a:rPr lang="de-DE" sz="2400" b="1" dirty="0"/>
              <a:t>WATFLOOD-MI</a:t>
            </a:r>
            <a:r>
              <a:rPr lang="de-DE" sz="2400" dirty="0"/>
              <a:t> (Manitoba Infrastructure), send your slides by </a:t>
            </a:r>
            <a:r>
              <a:rPr lang="de-DE" sz="2400" dirty="0">
                <a:solidFill>
                  <a:srgbClr val="FF0000"/>
                </a:solidFill>
              </a:rPr>
              <a:t>June 3 </a:t>
            </a:r>
            <a:r>
              <a:rPr lang="de-DE" sz="2400" dirty="0"/>
              <a:t>if you are interested in presenting your model.</a:t>
            </a:r>
            <a:endParaRPr lang="de-DE" sz="1000" dirty="0"/>
          </a:p>
          <a:p>
            <a:r>
              <a:rPr lang="en-CA" sz="2400" dirty="0"/>
              <a:t>UC-HAL have granted read-only access to OneDrive project repository (Nelson-MIP) to all project participants. Reach out to Trish if you don’t have access yet and to me for data issue.</a:t>
            </a:r>
            <a:endParaRPr lang="en-CA" sz="1100" dirty="0"/>
          </a:p>
          <a:p>
            <a:r>
              <a:rPr lang="de-DE" sz="2400" b="1" dirty="0"/>
              <a:t>Start of model setup before next meeting</a:t>
            </a:r>
            <a:r>
              <a:rPr lang="de-DE" sz="2400" dirty="0"/>
              <a:t>,</a:t>
            </a:r>
            <a:r>
              <a:rPr lang="de-DE" sz="2400" b="1" dirty="0"/>
              <a:t> </a:t>
            </a:r>
            <a:r>
              <a:rPr lang="de-DE" sz="2400" dirty="0"/>
              <a:t>once access to data is granted. Discuss/report challenges using the SLACK channel</a:t>
            </a:r>
            <a:endParaRPr lang="en-CA" sz="2400" dirty="0"/>
          </a:p>
          <a:p>
            <a:r>
              <a:rPr lang="de-DE" sz="2400" dirty="0"/>
              <a:t>A </a:t>
            </a:r>
            <a:r>
              <a:rPr lang="de-DE" sz="2400" b="1" dirty="0"/>
              <a:t>SLACK channel </a:t>
            </a:r>
            <a:r>
              <a:rPr lang="de-DE" sz="2400" dirty="0"/>
              <a:t>is available to facilitate informal communication for Nelson-MiP</a:t>
            </a:r>
          </a:p>
          <a:p>
            <a:pPr marL="0" indent="0">
              <a:buNone/>
            </a:pPr>
            <a:r>
              <a:rPr lang="de-DE" sz="2400" dirty="0"/>
              <a:t>	Channel link: </a:t>
            </a:r>
            <a:r>
              <a:rPr lang="de-DE" sz="2400" dirty="0">
                <a:hlinkClick r:id="rId3"/>
              </a:rPr>
              <a:t>https://uc-hal.slack.com/archives/C011BTG7GL8</a:t>
            </a:r>
            <a:r>
              <a:rPr lang="de-DE" sz="2400" dirty="0"/>
              <a:t> </a:t>
            </a:r>
          </a:p>
          <a:p>
            <a:pPr marL="0" indent="0">
              <a:buNone/>
            </a:pPr>
            <a:r>
              <a:rPr lang="de-DE" sz="2400" dirty="0"/>
              <a:t>	Channel name: #ncrb_mip</a:t>
            </a:r>
          </a:p>
          <a:p>
            <a:r>
              <a:rPr lang="en-CA" sz="2400" dirty="0"/>
              <a:t>Next meeting scheduled for </a:t>
            </a:r>
            <a:r>
              <a:rPr lang="en-CA" sz="2400" b="1" u="sng" dirty="0"/>
              <a:t>Wednesday June 10 @ 10:00AM MDT </a:t>
            </a:r>
          </a:p>
          <a:p>
            <a:pPr marL="457200" indent="-457200">
              <a:buAutoNum type="arabicPeriod" startAt="3"/>
            </a:pPr>
            <a:endParaRPr lang="en-CA" sz="2400" b="1" u="sng" dirty="0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6250701B-91A5-4006-B480-7E6298493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52191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CD749-C55D-4BAA-8427-39602AD64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FF0000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B8EBF-B4F5-49C2-825F-6AF1A2C02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39" y="1825625"/>
            <a:ext cx="11148969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/>
              <a:t>Presentation of results from a </a:t>
            </a:r>
            <a:r>
              <a:rPr lang="en-CA" dirty="0" err="1"/>
              <a:t>MiP</a:t>
            </a:r>
            <a:r>
              <a:rPr lang="en-CA" dirty="0"/>
              <a:t> project led by AEP (Khaled - AEP)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Presentation of VIC configuration and input (Raj - UNBC)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Presentation of SUMMA configuration and input (Wouter - </a:t>
            </a:r>
            <a:r>
              <a:rPr lang="en-CA" dirty="0" err="1"/>
              <a:t>USask</a:t>
            </a:r>
            <a:r>
              <a:rPr lang="en-CA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OneDrive repository for data storage &amp; retrieval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Deliverables for next meeting &amp; follow-up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C624E1-1A36-409B-969D-62818815B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95250"/>
            <a:ext cx="2560325" cy="82601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970030-C9CE-44FB-A8FD-9C17EEE27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5008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7A496-4703-455C-B8C5-631E4E436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3</a:t>
            </a:fld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64849D-9405-4579-987B-32D044F18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AEP-led </a:t>
            </a:r>
            <a:r>
              <a:rPr lang="en-US" sz="32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MiP</a:t>
            </a:r>
            <a:r>
              <a:rPr lang="en-US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project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By: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Khaled Akhtar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(Alberta Environment &amp; Parks)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96708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7A496-4703-455C-B8C5-631E4E436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4</a:t>
            </a:fld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64849D-9405-4579-987B-32D044F18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Variable Infiltration Capacity (VIC) Model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By:</a:t>
            </a:r>
          </a:p>
          <a:p>
            <a:pPr marL="0" indent="0" algn="ctr">
              <a:buNone/>
            </a:pP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Rajtantra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Lilhare</a:t>
            </a:r>
            <a:endParaRPr lang="en-US" sz="2400" dirty="0">
              <a:solidFill>
                <a:schemeClr val="accent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(University of Northern British Columbia)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5734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object 41"/>
          <p:cNvGraphicFramePr>
            <a:graphicFrameLocks noGrp="1"/>
          </p:cNvGraphicFramePr>
          <p:nvPr/>
        </p:nvGraphicFramePr>
        <p:xfrm>
          <a:off x="-646104" y="21137880"/>
          <a:ext cx="10320456" cy="7029189"/>
        </p:xfrm>
        <a:graphic>
          <a:graphicData uri="http://schemas.openxmlformats.org/drawingml/2006/table">
            <a:tbl>
              <a:tblPr firstRow="1" bandRow="1"/>
              <a:tblGrid>
                <a:gridCol w="2776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42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Characteristic/</a:t>
                      </a: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 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Data</a:t>
                      </a:r>
                      <a:r>
                        <a:rPr sz="22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b="1" spc="5" dirty="0">
                        <a:solidFill>
                          <a:srgbClr val="FFFFFF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USGS:</a:t>
                      </a:r>
                      <a:r>
                        <a:rPr sz="220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Hydro1K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000" spc="5" dirty="0">
                          <a:latin typeface="Arial"/>
                          <a:cs typeface="Arial"/>
                          <a:hlinkClick r:id="rId2"/>
                        </a:rPr>
                        <a:t>https://lta.cr.usgs.gov/HYDRO1K</a:t>
                      </a:r>
                      <a:r>
                        <a:rPr lang="en-US" sz="2000" spc="5" dirty="0">
                          <a:latin typeface="Arial"/>
                          <a:cs typeface="Arial"/>
                        </a:rPr>
                        <a:t> </a:t>
                      </a:r>
                      <a:endParaRPr sz="20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Harmonized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World Soil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  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Database </a:t>
                      </a:r>
                      <a:r>
                        <a:rPr sz="22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V1.2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Nachtergaele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(2010)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010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CCI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LC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2010</a:t>
                      </a:r>
                      <a:r>
                        <a:rPr sz="2200" spc="-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v1.4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Climate Change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Initiative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79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Lake and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wetland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55575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Lake and</a:t>
                      </a:r>
                      <a:r>
                        <a:rPr sz="2200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Wetland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(GLWD)</a:t>
                      </a: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and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Doll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(2004)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Reservoirs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589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reservoir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and</a:t>
                      </a:r>
                      <a:r>
                        <a:rPr sz="2200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Dam 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 (GRanD)</a:t>
                      </a:r>
                      <a:r>
                        <a:rPr sz="22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v1.1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(2011)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15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04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dirty="0">
                          <a:latin typeface="Arial"/>
                          <a:cs typeface="Arial"/>
                        </a:rPr>
                        <a:t>HYDAT</a:t>
                      </a:r>
                      <a:r>
                        <a:rPr lang="en-US" sz="2200" dirty="0">
                          <a:latin typeface="Arial"/>
                          <a:cs typeface="Arial"/>
                        </a:rPr>
                        <a:t>, 2.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USGS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33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105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Environment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Canada</a:t>
                      </a:r>
                      <a:endParaRPr sz="2200">
                        <a:latin typeface="Arial"/>
                        <a:cs typeface="Arial"/>
                      </a:endParaRPr>
                    </a:p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3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waterdata.usgs.gov/nwis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900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52451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Meteorological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660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Hydro-GFD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Berg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(2017)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07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778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2200" u="sng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3"/>
                        </a:rPr>
                        <a:t>www.globsnow.info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fluctuations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7907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World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Monitoring  Service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(WGMS)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Zemp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(2009)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909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Evapotranspiration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FLUXNET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2200" u="sng" spc="5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4"/>
                        </a:rPr>
                        <a:t>fluxnet.ornl.gov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1031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1. Study Area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721D896-31A0-4C40-B821-A842A2ED1559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340" y="741437"/>
            <a:ext cx="4391660" cy="3337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D8A95C-6008-41A1-BE5C-22425DDED92A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3146" y="741437"/>
            <a:ext cx="4374515" cy="333756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1EF1F5B-D3DC-41F9-86E2-F77D082F4023}"/>
              </a:ext>
            </a:extLst>
          </p:cNvPr>
          <p:cNvSpPr txBox="1">
            <a:spLocks/>
          </p:cNvSpPr>
          <p:nvPr/>
        </p:nvSpPr>
        <p:spPr>
          <a:xfrm>
            <a:off x="1704339" y="4304277"/>
            <a:ext cx="8783321" cy="20520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25" indent="-174625" algn="l">
              <a:buFont typeface="Arial" panose="020B0604020202020204" pitchFamily="34" charset="0"/>
              <a:buChar char="•"/>
            </a:pPr>
            <a:r>
              <a:rPr lang="en-US" sz="2200" dirty="0"/>
              <a:t>Receiving major outflow from the Nelson River Basin (~970,000 km</a:t>
            </a:r>
            <a:r>
              <a:rPr lang="en-US" sz="2200" baseline="30000" dirty="0"/>
              <a:t>2</a:t>
            </a:r>
            <a:r>
              <a:rPr lang="en-US" sz="2200" dirty="0"/>
              <a:t>)</a:t>
            </a:r>
          </a:p>
          <a:p>
            <a:pPr marL="174625" indent="-174625" algn="l">
              <a:buFont typeface="Arial" panose="020B0604020202020204" pitchFamily="34" charset="0"/>
              <a:buChar char="•"/>
            </a:pPr>
            <a:r>
              <a:rPr lang="en-US" sz="2200" dirty="0"/>
              <a:t>The LNRB area: ~90,580 km</a:t>
            </a:r>
            <a:r>
              <a:rPr lang="en-US" sz="2200" baseline="30000" dirty="0"/>
              <a:t>2</a:t>
            </a:r>
            <a:endParaRPr lang="en-US" sz="2200" dirty="0"/>
          </a:p>
          <a:p>
            <a:pPr marL="174625" indent="-174625" algn="l">
              <a:buFont typeface="Arial" panose="020B0604020202020204" pitchFamily="34" charset="0"/>
              <a:buChar char="•"/>
            </a:pPr>
            <a:r>
              <a:rPr lang="en-US" sz="2200" dirty="0"/>
              <a:t>Churchill River Diversion started in 1977, operated by Manitoba Hydro</a:t>
            </a:r>
          </a:p>
          <a:p>
            <a:pPr marL="174625" indent="-174625" algn="l">
              <a:buFont typeface="Arial" panose="020B0604020202020204" pitchFamily="34" charset="0"/>
              <a:buChar char="•"/>
            </a:pPr>
            <a:r>
              <a:rPr lang="en-US" sz="2200" dirty="0"/>
              <a:t>Managed at Notigi Control Structure on the Rat River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46DDE8-7569-4285-A2F8-4EE722A589B6}"/>
              </a:ext>
            </a:extLst>
          </p:cNvPr>
          <p:cNvSpPr txBox="1"/>
          <p:nvPr/>
        </p:nvSpPr>
        <p:spPr>
          <a:xfrm>
            <a:off x="3627120" y="313118"/>
            <a:ext cx="4083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 Lower Nelson River Basin (LNRB)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0A98A9E-2E71-42E2-96AB-21E00F7570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2302" y="109523"/>
            <a:ext cx="1920244" cy="619508"/>
          </a:xfrm>
          <a:prstGeom prst="rect">
            <a:avLst/>
          </a:prstGeom>
        </p:spPr>
      </p:pic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D2217721-F28A-458A-8A27-D7C230BCF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4982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75808" y="904084"/>
            <a:ext cx="4354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314960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2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2. Model Description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87B5DEC2-56E4-4FED-8DB6-038ADB161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320" y="1230954"/>
            <a:ext cx="4061051" cy="4572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CFD79DB-3DB4-4495-959C-505F42802EE2}"/>
              </a:ext>
            </a:extLst>
          </p:cNvPr>
          <p:cNvSpPr/>
          <p:nvPr/>
        </p:nvSpPr>
        <p:spPr>
          <a:xfrm>
            <a:off x="1665137" y="6089175"/>
            <a:ext cx="412076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000" dirty="0"/>
              <a:t>Source: </a:t>
            </a:r>
            <a:r>
              <a:rPr lang="fr-FR" sz="1000" dirty="0">
                <a:hlinkClick r:id="rId3"/>
              </a:rPr>
              <a:t>http://vic.readthedocs.io/en/master/Overview/ModelOverview/</a:t>
            </a:r>
            <a:r>
              <a:rPr lang="fr-FR" sz="1000" dirty="0"/>
              <a:t> </a:t>
            </a:r>
            <a:endParaRPr lang="en-US" sz="1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FB2824-0ED7-4AD5-9EE6-0838F7D6C3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3810" y="1711376"/>
            <a:ext cx="4731035" cy="2829941"/>
          </a:xfrm>
          <a:prstGeom prst="rect">
            <a:avLst/>
          </a:prstGeom>
        </p:spPr>
      </p:pic>
      <p:sp>
        <p:nvSpPr>
          <p:cNvPr id="18" name="Shape 343">
            <a:extLst>
              <a:ext uri="{FF2B5EF4-FFF2-40B4-BE49-F238E27FC236}">
                <a16:creationId xmlns:a16="http://schemas.microsoft.com/office/drawing/2014/main" id="{E85099E8-AC90-4F6B-945D-5062708AAACB}"/>
              </a:ext>
            </a:extLst>
          </p:cNvPr>
          <p:cNvSpPr txBox="1">
            <a:spLocks/>
          </p:cNvSpPr>
          <p:nvPr/>
        </p:nvSpPr>
        <p:spPr>
          <a:xfrm>
            <a:off x="4673601" y="292608"/>
            <a:ext cx="4410635" cy="448052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tx1"/>
                </a:solidFill>
                <a:latin typeface="Calibri body"/>
              </a:rPr>
              <a:t>The Variable Infiltration Capacity Model</a:t>
            </a:r>
            <a:endParaRPr lang="en" sz="2000" dirty="0">
              <a:solidFill>
                <a:schemeClr val="tx1"/>
              </a:solidFill>
              <a:latin typeface="Calibri body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340B598-F688-42F8-BEEB-128F8F5903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ECB8E49D-F612-40FC-BAAA-0EDFA6C06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74482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8143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3. Input Data Used 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0375463"/>
              </p:ext>
            </p:extLst>
          </p:nvPr>
        </p:nvGraphicFramePr>
        <p:xfrm>
          <a:off x="1451296" y="1671026"/>
          <a:ext cx="9034942" cy="4318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9303">
                  <a:extLst>
                    <a:ext uri="{9D8B030D-6E8A-4147-A177-3AD203B41FA5}">
                      <a16:colId xmlns:a16="http://schemas.microsoft.com/office/drawing/2014/main" val="2683774968"/>
                    </a:ext>
                  </a:extLst>
                </a:gridCol>
                <a:gridCol w="2798895">
                  <a:extLst>
                    <a:ext uri="{9D8B030D-6E8A-4147-A177-3AD203B41FA5}">
                      <a16:colId xmlns:a16="http://schemas.microsoft.com/office/drawing/2014/main" val="2276734571"/>
                    </a:ext>
                  </a:extLst>
                </a:gridCol>
                <a:gridCol w="3156744">
                  <a:extLst>
                    <a:ext uri="{9D8B030D-6E8A-4147-A177-3AD203B41FA5}">
                      <a16:colId xmlns:a16="http://schemas.microsoft.com/office/drawing/2014/main" val="2877015267"/>
                    </a:ext>
                  </a:extLst>
                </a:gridCol>
              </a:tblGrid>
              <a:tr h="454138">
                <a:tc>
                  <a:txBody>
                    <a:bodyPr/>
                    <a:lstStyle/>
                    <a:p>
                      <a:pPr marL="33020" algn="l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4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Characteristic/Data</a:t>
                      </a:r>
                      <a:r>
                        <a:rPr sz="1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1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tc>
                  <a:txBody>
                    <a:bodyPr/>
                    <a:lstStyle/>
                    <a:p>
                      <a:pPr marL="33020" algn="l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4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1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tc>
                  <a:txBody>
                    <a:bodyPr/>
                    <a:lstStyle/>
                    <a:p>
                      <a:pPr marL="33020" algn="l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4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1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extLst>
                  <a:ext uri="{0D108BD9-81ED-4DB2-BD59-A6C34878D82A}">
                    <a16:rowId xmlns:a16="http://schemas.microsoft.com/office/drawing/2014/main" val="3942106020"/>
                  </a:ext>
                </a:extLst>
              </a:tr>
              <a:tr h="770546">
                <a:tc>
                  <a:txBody>
                    <a:bodyPr/>
                    <a:lstStyle/>
                    <a:p>
                      <a:pPr marL="33020" marR="13716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400" b="1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1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90 m Shuttle Radar Topography Mission (SRTM) digital elevation model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United States Geological Survey (2013)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extLst>
                  <a:ext uri="{0D108BD9-81ED-4DB2-BD59-A6C34878D82A}">
                    <a16:rowId xmlns:a16="http://schemas.microsoft.com/office/drawing/2014/main" val="2953371464"/>
                  </a:ext>
                </a:extLst>
              </a:tr>
              <a:tr h="905470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4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14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1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 marR="21717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The multi-institution North American Land Data Assimilation System (NLDAS) project at 0.50° resolution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Cosby, Hornberger, Clapp, &amp; Ginn (1984)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extLst>
                  <a:ext uri="{0D108BD9-81ED-4DB2-BD59-A6C34878D82A}">
                    <a16:rowId xmlns:a16="http://schemas.microsoft.com/office/drawing/2014/main" val="3812365576"/>
                  </a:ext>
                </a:extLst>
              </a:tr>
              <a:tr h="770546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4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1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1200" spc="15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GeoGratis</a:t>
                      </a:r>
                      <a:r>
                        <a:rPr lang="en-US"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- Land Cover, circa 2000-Vector (LCC2000-V) product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 marR="209550"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r>
                        <a:rPr lang="en-US"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Natural Resource Canada (2000)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 anchor="ctr"/>
                </a:tc>
                <a:extLst>
                  <a:ext uri="{0D108BD9-81ED-4DB2-BD59-A6C34878D82A}">
                    <a16:rowId xmlns:a16="http://schemas.microsoft.com/office/drawing/2014/main" val="2678487529"/>
                  </a:ext>
                </a:extLst>
              </a:tr>
              <a:tr h="489287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4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Lake and</a:t>
                      </a:r>
                      <a:r>
                        <a:rPr sz="14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4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wetland</a:t>
                      </a:r>
                      <a:endParaRPr sz="1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tc>
                  <a:txBody>
                    <a:bodyPr/>
                    <a:lstStyle/>
                    <a:p>
                      <a:pPr marL="33020" marR="155575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Global Lake and</a:t>
                      </a:r>
                      <a:r>
                        <a:rPr sz="1200" spc="-5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Wetland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Database</a:t>
                      </a:r>
                      <a:r>
                        <a:rPr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(GLWD)</a:t>
                      </a:r>
                    </a:p>
                  </a:txBody>
                  <a:tcPr marL="0" marR="0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Lehner and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Doll</a:t>
                      </a:r>
                      <a:r>
                        <a:rPr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(2004)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extLst>
                  <a:ext uri="{0D108BD9-81ED-4DB2-BD59-A6C34878D82A}">
                    <a16:rowId xmlns:a16="http://schemas.microsoft.com/office/drawing/2014/main" val="2501829781"/>
                  </a:ext>
                </a:extLst>
              </a:tr>
              <a:tr h="464247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4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1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0485" marB="0" anchor="ctr"/>
                </a:tc>
                <a:tc>
                  <a:txBody>
                    <a:bodyPr/>
                    <a:lstStyle/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HYDAT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, 2. Manitoba Hydro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3335" marB="0" anchor="ctr"/>
                </a:tc>
                <a:tc>
                  <a:txBody>
                    <a:bodyPr/>
                    <a:lstStyle/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105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Water Survey of Canada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3335" marB="0" anchor="ctr"/>
                </a:tc>
                <a:extLst>
                  <a:ext uri="{0D108BD9-81ED-4DB2-BD59-A6C34878D82A}">
                    <a16:rowId xmlns:a16="http://schemas.microsoft.com/office/drawing/2014/main" val="2238063143"/>
                  </a:ext>
                </a:extLst>
              </a:tr>
              <a:tr h="464043">
                <a:tc>
                  <a:txBody>
                    <a:bodyPr/>
                    <a:lstStyle/>
                    <a:p>
                      <a:pPr marL="33020" marR="52451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14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Meteorological forcings</a:t>
                      </a:r>
                      <a:endParaRPr sz="14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6040" marB="0" anchor="ctr"/>
                </a:tc>
                <a:tc>
                  <a:txBody>
                    <a:bodyPr/>
                    <a:lstStyle/>
                    <a:p>
                      <a:pPr marL="3302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Hydrological Global Forcing Data (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Hydro-GFD</a:t>
                      </a: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Berg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et al.</a:t>
                      </a:r>
                      <a:r>
                        <a:rPr sz="1200" spc="-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(2017)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extLst>
                  <a:ext uri="{0D108BD9-81ED-4DB2-BD59-A6C34878D82A}">
                    <a16:rowId xmlns:a16="http://schemas.microsoft.com/office/drawing/2014/main" val="412188274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611532" y="964025"/>
            <a:ext cx="8610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Table 1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Description of the input data used for the VIC model setup and their sources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CC1CF1-E50F-46E5-AB7C-256B0E3FE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C4F7772A-BD9D-4EDB-A69A-9C8CEA543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709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E3D8B1-3701-44BA-A7CC-93D47FDE271C}" type="slidenum">
              <a:rPr lang="en-US" smtClean="0"/>
              <a:t>8</a:t>
            </a:fld>
            <a:endParaRPr lang="en-US"/>
          </a:p>
        </p:txBody>
      </p:sp>
      <p:grpSp>
        <p:nvGrpSpPr>
          <p:cNvPr id="10" name="Shape 589"/>
          <p:cNvGrpSpPr/>
          <p:nvPr/>
        </p:nvGrpSpPr>
        <p:grpSpPr>
          <a:xfrm>
            <a:off x="2105504" y="1139592"/>
            <a:ext cx="369548" cy="274765"/>
            <a:chOff x="5247525" y="3007275"/>
            <a:chExt cx="517575" cy="384825"/>
          </a:xfrm>
        </p:grpSpPr>
        <p:sp>
          <p:nvSpPr>
            <p:cNvPr id="11" name="Shape 590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591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" name="Content Placeholder 2"/>
          <p:cNvSpPr txBox="1">
            <a:spLocks/>
          </p:cNvSpPr>
          <p:nvPr/>
        </p:nvSpPr>
        <p:spPr>
          <a:xfrm>
            <a:off x="1766388" y="1264149"/>
            <a:ext cx="8546930" cy="4125805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+mj-lt"/>
              <a:buAutoNum type="arabicPeriod"/>
            </a:pP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VIC Calibration and Validation:</a:t>
            </a:r>
          </a:p>
          <a:p>
            <a:pPr marL="285750" indent="-285750">
              <a:buFont typeface="+mj-lt"/>
              <a:buAutoNum type="arabicPeriod"/>
            </a:pPr>
            <a:endParaRPr lang="en-US" sz="20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937097"/>
              </p:ext>
            </p:extLst>
          </p:nvPr>
        </p:nvGraphicFramePr>
        <p:xfrm>
          <a:off x="1832823" y="2075474"/>
          <a:ext cx="5679613" cy="3564174"/>
        </p:xfrm>
        <a:graphic>
          <a:graphicData uri="http://schemas.openxmlformats.org/drawingml/2006/table">
            <a:tbl>
              <a:tblPr firstRow="1" firstCol="1" bandRow="1"/>
              <a:tblGrid>
                <a:gridCol w="1512132">
                  <a:extLst>
                    <a:ext uri="{9D8B030D-6E8A-4147-A177-3AD203B41FA5}">
                      <a16:colId xmlns:a16="http://schemas.microsoft.com/office/drawing/2014/main" val="1885696196"/>
                    </a:ext>
                  </a:extLst>
                </a:gridCol>
                <a:gridCol w="3200305">
                  <a:extLst>
                    <a:ext uri="{9D8B030D-6E8A-4147-A177-3AD203B41FA5}">
                      <a16:colId xmlns:a16="http://schemas.microsoft.com/office/drawing/2014/main" val="1265945986"/>
                    </a:ext>
                  </a:extLst>
                </a:gridCol>
                <a:gridCol w="967176">
                  <a:extLst>
                    <a:ext uri="{9D8B030D-6E8A-4147-A177-3AD203B41FA5}">
                      <a16:colId xmlns:a16="http://schemas.microsoft.com/office/drawing/2014/main" val="220411354"/>
                    </a:ext>
                  </a:extLst>
                </a:gridCol>
              </a:tblGrid>
              <a:tr h="29463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b="1" dirty="0">
                          <a:effectLst/>
                        </a:rPr>
                        <a:t>Parameter [units]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b="1" dirty="0">
                          <a:effectLst/>
                        </a:rPr>
                        <a:t>Definition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b="1" dirty="0">
                          <a:effectLst/>
                        </a:rPr>
                        <a:t>Range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4912785"/>
                  </a:ext>
                </a:extLst>
              </a:tr>
              <a:tr h="60764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dirty="0" err="1">
                          <a:effectLst/>
                        </a:rPr>
                        <a:t>b</a:t>
                      </a:r>
                      <a:r>
                        <a:rPr lang="en-CA" sz="1600" baseline="-25000" dirty="0" err="1">
                          <a:effectLst/>
                        </a:rPr>
                        <a:t>inf</a:t>
                      </a:r>
                      <a:r>
                        <a:rPr lang="en-CA" sz="1600" dirty="0">
                          <a:effectLst/>
                        </a:rPr>
                        <a:t> [fraction]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Parameter used to describe the variable infiltration curve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&gt; 0 to 0.40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33554984"/>
                  </a:ext>
                </a:extLst>
              </a:tr>
              <a:tr h="60764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Ds [fraction]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Fraction of the </a:t>
                      </a:r>
                      <a:r>
                        <a:rPr lang="en-CA" sz="1600" dirty="0" err="1">
                          <a:effectLst/>
                        </a:rPr>
                        <a:t>Ds</a:t>
                      </a:r>
                      <a:r>
                        <a:rPr lang="en-CA" sz="1600" baseline="-25000" dirty="0" err="1">
                          <a:effectLst/>
                        </a:rPr>
                        <a:t>max</a:t>
                      </a:r>
                      <a:r>
                        <a:rPr lang="en-CA" sz="1600" dirty="0">
                          <a:effectLst/>
                        </a:rPr>
                        <a:t> parameter at which nonlinear base flow occurs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&gt; 0 to 1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15523281"/>
                  </a:ext>
                </a:extLst>
              </a:tr>
              <a:tr h="60764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Ws [fraction]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Fraction of maximum soil moisture where nonlinear base flow occurs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&gt; 0 to 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17892937"/>
                  </a:ext>
                </a:extLst>
              </a:tr>
              <a:tr h="29463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D2 [m]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Depth of second soil layer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0.3 to 1.5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05951015"/>
                  </a:ext>
                </a:extLst>
              </a:tr>
              <a:tr h="29463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D3 [m]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Depth of third soil layer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0.3 to 1.5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16629018"/>
                  </a:ext>
                </a:extLst>
              </a:tr>
              <a:tr h="60764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Ds</a:t>
                      </a:r>
                      <a:r>
                        <a:rPr lang="en-CA" sz="1600" baseline="-25000">
                          <a:effectLst/>
                        </a:rPr>
                        <a:t>max</a:t>
                      </a:r>
                      <a:r>
                        <a:rPr lang="en-CA" sz="1600">
                          <a:effectLst/>
                        </a:rPr>
                        <a:t> [mm day</a:t>
                      </a:r>
                      <a:r>
                        <a:rPr lang="en-CA" sz="1600" baseline="30000">
                          <a:effectLst/>
                        </a:rPr>
                        <a:t>-1</a:t>
                      </a:r>
                      <a:r>
                        <a:rPr lang="en-CA" sz="1600">
                          <a:effectLst/>
                        </a:rPr>
                        <a:t>]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Maximum velocity of base flow for each grid cell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&gt; 0 to 30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4386180"/>
                  </a:ext>
                </a:extLst>
              </a:tr>
            </a:tbl>
          </a:graphicData>
        </a:graphic>
      </p:graphicFrame>
      <p:sp>
        <p:nvSpPr>
          <p:cNvPr id="9" name="Content Placeholder 2"/>
          <p:cNvSpPr txBox="1">
            <a:spLocks/>
          </p:cNvSpPr>
          <p:nvPr/>
        </p:nvSpPr>
        <p:spPr>
          <a:xfrm>
            <a:off x="7629881" y="2092440"/>
            <a:ext cx="3787536" cy="356417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>
                <a:latin typeface="+mn-lt"/>
              </a:rPr>
              <a:t>Daily and monthly calibration using the University of Arizona multiobjective complex evolution (MOCOM-UA) optimizer.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800" dirty="0">
              <a:latin typeface="+mn-lt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800" dirty="0">
              <a:latin typeface="+mn-lt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>
                <a:latin typeface="+mn-lt"/>
              </a:rPr>
              <a:t>Years 1981–1985 (dry/cool) and 1995–1999 (wet/warm) are used for calibration, and 1986–1994 (average) forms the validation period.</a:t>
            </a:r>
          </a:p>
          <a:p>
            <a:endParaRPr lang="en-US" sz="1800" dirty="0">
              <a:latin typeface="+mn-l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BBFD31-4365-4052-BE52-AD76F4344206}"/>
              </a:ext>
            </a:extLst>
          </p:cNvPr>
          <p:cNvGrpSpPr/>
          <p:nvPr/>
        </p:nvGrpSpPr>
        <p:grpSpPr>
          <a:xfrm>
            <a:off x="1524000" y="292608"/>
            <a:ext cx="28143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4" name="object 4">
              <a:extLst>
                <a:ext uri="{FF2B5EF4-FFF2-40B4-BE49-F238E27FC236}">
                  <a16:creationId xmlns:a16="http://schemas.microsoft.com/office/drawing/2014/main" id="{835A71FA-7EFA-4359-9E4A-33CB98F9F310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3. VIC  Calibration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object 5">
              <a:extLst>
                <a:ext uri="{FF2B5EF4-FFF2-40B4-BE49-F238E27FC236}">
                  <a16:creationId xmlns:a16="http://schemas.microsoft.com/office/drawing/2014/main" id="{303E5E42-2A1B-499D-B261-63362FE246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B4DF9E2A-364C-4AA4-A7E7-B4DA256F2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8" name="Slide Number Placeholder 6">
            <a:extLst>
              <a:ext uri="{FF2B5EF4-FFF2-40B4-BE49-F238E27FC236}">
                <a16:creationId xmlns:a16="http://schemas.microsoft.com/office/drawing/2014/main" id="{3935D6A2-B877-4EC2-BFD0-BD28B0146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39215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D35146-AAE9-45A1-9B49-02954E003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8705-FC6B-4062-AB01-38FB5BAB9DBB}" type="slidenum">
              <a:rPr lang="en-US" smtClean="0"/>
              <a:t>9</a:t>
            </a:fld>
            <a:endParaRPr lang="en-US"/>
          </a:p>
        </p:txBody>
      </p:sp>
      <p:sp>
        <p:nvSpPr>
          <p:cNvPr id="3" name="Shape 406">
            <a:extLst>
              <a:ext uri="{FF2B5EF4-FFF2-40B4-BE49-F238E27FC236}">
                <a16:creationId xmlns:a16="http://schemas.microsoft.com/office/drawing/2014/main" id="{06CA79EB-5E0F-412A-BCA4-86F2E009304A}"/>
              </a:ext>
            </a:extLst>
          </p:cNvPr>
          <p:cNvSpPr txBox="1">
            <a:spLocks/>
          </p:cNvSpPr>
          <p:nvPr/>
        </p:nvSpPr>
        <p:spPr>
          <a:xfrm>
            <a:off x="2209800" y="1362480"/>
            <a:ext cx="7884600" cy="3810299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Clr>
                <a:schemeClr val="dk1"/>
              </a:buClr>
              <a:buSzPct val="61111"/>
              <a:buNone/>
            </a:pPr>
            <a:r>
              <a:rPr lang="en" sz="4800" b="1" dirty="0">
                <a:solidFill>
                  <a:schemeClr val="tx1"/>
                </a:solidFill>
                <a:latin typeface="Roboto Slab"/>
                <a:ea typeface="Roboto Slab"/>
                <a:cs typeface="Roboto Slab"/>
                <a:sym typeface="Roboto Slab"/>
              </a:rPr>
              <a:t>THANK </a:t>
            </a:r>
            <a:r>
              <a:rPr lang="en-US" sz="4800" b="1" dirty="0">
                <a:solidFill>
                  <a:schemeClr val="tx1"/>
                </a:solidFill>
                <a:latin typeface="Roboto Slab"/>
                <a:ea typeface="Roboto Slab"/>
                <a:cs typeface="Roboto Slab"/>
                <a:sym typeface="Roboto Slab"/>
              </a:rPr>
              <a:t>YOU</a:t>
            </a:r>
            <a:r>
              <a:rPr lang="en" sz="4800" b="1" dirty="0">
                <a:solidFill>
                  <a:schemeClr val="tx1"/>
                </a:solidFill>
                <a:latin typeface="Roboto Slab"/>
                <a:ea typeface="Roboto Slab"/>
                <a:cs typeface="Roboto Slab"/>
                <a:sym typeface="Roboto Slab"/>
              </a:rPr>
              <a:t>!</a:t>
            </a:r>
          </a:p>
          <a:p>
            <a:pPr>
              <a:spcBef>
                <a:spcPts val="0"/>
              </a:spcBef>
              <a:buNone/>
            </a:pPr>
            <a:r>
              <a:rPr lang="en" sz="3600" b="1" dirty="0">
                <a:solidFill>
                  <a:schemeClr val="tx1"/>
                </a:solidFill>
              </a:rPr>
              <a:t>Questions?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3C643-830F-43CE-A073-E705DD2138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598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1135</TotalTime>
  <Words>1753</Words>
  <Application>Microsoft Office PowerPoint</Application>
  <PresentationFormat>Widescreen</PresentationFormat>
  <Paragraphs>381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body</vt:lpstr>
      <vt:lpstr>Calibri Light</vt:lpstr>
      <vt:lpstr>Roboto Slab</vt:lpstr>
      <vt:lpstr>Wingdings</vt:lpstr>
      <vt:lpstr>Office Theme</vt:lpstr>
      <vt:lpstr>Multi-model Intercomparison Project on the Saskatchewan-Nelson-Churchill River Basin  (Nelson-MiP project)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exchange for Nelson-MiP</vt:lpstr>
      <vt:lpstr>Data exchange for Nelson-MiP</vt:lpstr>
      <vt:lpstr>Deliverables &amp; Follow-up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Multi-model Intercomparison Project on the Saskatchewan-Nelson-Churchill River Basin  (Nelson-MiP project)</dc:title>
  <dc:creator>Oyémonbadé Awoye</dc:creator>
  <cp:lastModifiedBy>Oyémonbadé Awoye</cp:lastModifiedBy>
  <cp:revision>276</cp:revision>
  <dcterms:created xsi:type="dcterms:W3CDTF">2019-12-18T18:53:27Z</dcterms:created>
  <dcterms:modified xsi:type="dcterms:W3CDTF">2020-05-13T20:55:54Z</dcterms:modified>
</cp:coreProperties>
</file>

<file path=docProps/thumbnail.jpeg>
</file>